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76" r:id="rId4"/>
    <p:sldId id="265" r:id="rId5"/>
    <p:sldId id="273" r:id="rId6"/>
    <p:sldId id="268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457863-3A33-42B4-95AB-6A8CD06BFCED}" v="22" dt="2024-02-26T15:40:44.0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uardo da Silva Pereira" userId="d053a18c-3a5e-49ae-9209-bc069dc04a38" providerId="ADAL" clId="{FF457863-3A33-42B4-95AB-6A8CD06BFCED}"/>
    <pc:docChg chg="custSel modSld">
      <pc:chgData name="Eduardo da Silva Pereira" userId="d053a18c-3a5e-49ae-9209-bc069dc04a38" providerId="ADAL" clId="{FF457863-3A33-42B4-95AB-6A8CD06BFCED}" dt="2024-02-26T18:53:37.129" v="201" actId="14734"/>
      <pc:docMkLst>
        <pc:docMk/>
      </pc:docMkLst>
      <pc:sldChg chg="modSp mod">
        <pc:chgData name="Eduardo da Silva Pereira" userId="d053a18c-3a5e-49ae-9209-bc069dc04a38" providerId="ADAL" clId="{FF457863-3A33-42B4-95AB-6A8CD06BFCED}" dt="2024-02-26T15:43:22.952" v="169" actId="20577"/>
        <pc:sldMkLst>
          <pc:docMk/>
          <pc:sldMk cId="1283849481" sldId="261"/>
        </pc:sldMkLst>
        <pc:spChg chg="mod">
          <ac:chgData name="Eduardo da Silva Pereira" userId="d053a18c-3a5e-49ae-9209-bc069dc04a38" providerId="ADAL" clId="{FF457863-3A33-42B4-95AB-6A8CD06BFCED}" dt="2024-02-26T15:43:22.952" v="169" actId="20577"/>
          <ac:spMkLst>
            <pc:docMk/>
            <pc:sldMk cId="1283849481" sldId="261"/>
            <ac:spMk id="17" creationId="{DCB2B9E6-0026-40F5-8266-BE4DD58D2936}"/>
          </ac:spMkLst>
        </pc:spChg>
      </pc:sldChg>
      <pc:sldChg chg="addSp delSp modSp mod">
        <pc:chgData name="Eduardo da Silva Pereira" userId="d053a18c-3a5e-49ae-9209-bc069dc04a38" providerId="ADAL" clId="{FF457863-3A33-42B4-95AB-6A8CD06BFCED}" dt="2024-02-26T15:36:07.339" v="106"/>
        <pc:sldMkLst>
          <pc:docMk/>
          <pc:sldMk cId="1921426923" sldId="265"/>
        </pc:sldMkLst>
        <pc:spChg chg="mod">
          <ac:chgData name="Eduardo da Silva Pereira" userId="d053a18c-3a5e-49ae-9209-bc069dc04a38" providerId="ADAL" clId="{FF457863-3A33-42B4-95AB-6A8CD06BFCED}" dt="2024-02-26T15:33:59.486" v="67" actId="1037"/>
          <ac:spMkLst>
            <pc:docMk/>
            <pc:sldMk cId="1921426923" sldId="265"/>
            <ac:spMk id="14" creationId="{5F17D0E6-C9E9-2EEC-D527-29516A7C0E6F}"/>
          </ac:spMkLst>
        </pc:spChg>
        <pc:graphicFrameChg chg="del modGraphic">
          <ac:chgData name="Eduardo da Silva Pereira" userId="d053a18c-3a5e-49ae-9209-bc069dc04a38" providerId="ADAL" clId="{FF457863-3A33-42B4-95AB-6A8CD06BFCED}" dt="2024-02-26T15:33:24.539" v="51" actId="478"/>
          <ac:graphicFrameMkLst>
            <pc:docMk/>
            <pc:sldMk cId="1921426923" sldId="265"/>
            <ac:graphicFrameMk id="2" creationId="{54C5D9D0-5F23-CD62-6BF5-E0AEF4A95C0D}"/>
          </ac:graphicFrameMkLst>
        </pc:graphicFrameChg>
        <pc:graphicFrameChg chg="add mod modGraphic">
          <ac:chgData name="Eduardo da Silva Pereira" userId="d053a18c-3a5e-49ae-9209-bc069dc04a38" providerId="ADAL" clId="{FF457863-3A33-42B4-95AB-6A8CD06BFCED}" dt="2024-02-26T15:36:07.339" v="106"/>
          <ac:graphicFrameMkLst>
            <pc:docMk/>
            <pc:sldMk cId="1921426923" sldId="265"/>
            <ac:graphicFrameMk id="5" creationId="{3FAD7663-0C5F-F4D8-4948-5BCA89AD6BB3}"/>
          </ac:graphicFrameMkLst>
        </pc:graphicFrameChg>
        <pc:graphicFrameChg chg="add del mod">
          <ac:chgData name="Eduardo da Silva Pereira" userId="d053a18c-3a5e-49ae-9209-bc069dc04a38" providerId="ADAL" clId="{FF457863-3A33-42B4-95AB-6A8CD06BFCED}" dt="2024-02-26T15:34:57.161" v="99" actId="478"/>
          <ac:graphicFrameMkLst>
            <pc:docMk/>
            <pc:sldMk cId="1921426923" sldId="265"/>
            <ac:graphicFrameMk id="8" creationId="{9C0BE823-6156-21A3-D748-8988B2B3F015}"/>
          </ac:graphicFrameMkLst>
        </pc:graphicFrameChg>
        <pc:graphicFrameChg chg="add mod">
          <ac:chgData name="Eduardo da Silva Pereira" userId="d053a18c-3a5e-49ae-9209-bc069dc04a38" providerId="ADAL" clId="{FF457863-3A33-42B4-95AB-6A8CD06BFCED}" dt="2024-02-26T15:35:23.708" v="102"/>
          <ac:graphicFrameMkLst>
            <pc:docMk/>
            <pc:sldMk cId="1921426923" sldId="265"/>
            <ac:graphicFrameMk id="9" creationId="{04732A45-F475-9F4E-0E5D-2D79DF668F75}"/>
          </ac:graphicFrameMkLst>
        </pc:graphicFrameChg>
      </pc:sldChg>
      <pc:sldChg chg="addSp delSp modSp mod">
        <pc:chgData name="Eduardo da Silva Pereira" userId="d053a18c-3a5e-49ae-9209-bc069dc04a38" providerId="ADAL" clId="{FF457863-3A33-42B4-95AB-6A8CD06BFCED}" dt="2024-02-26T15:37:37.826" v="154"/>
        <pc:sldMkLst>
          <pc:docMk/>
          <pc:sldMk cId="1943325906" sldId="273"/>
        </pc:sldMkLst>
        <pc:graphicFrameChg chg="del">
          <ac:chgData name="Eduardo da Silva Pereira" userId="d053a18c-3a5e-49ae-9209-bc069dc04a38" providerId="ADAL" clId="{FF457863-3A33-42B4-95AB-6A8CD06BFCED}" dt="2024-02-26T15:36:55.254" v="107" actId="478"/>
          <ac:graphicFrameMkLst>
            <pc:docMk/>
            <pc:sldMk cId="1943325906" sldId="273"/>
            <ac:graphicFrameMk id="2" creationId="{68A0D631-5D0C-A94D-0621-3F2FDF68E3E5}"/>
          </ac:graphicFrameMkLst>
        </pc:graphicFrameChg>
        <pc:graphicFrameChg chg="add mod modGraphic">
          <ac:chgData name="Eduardo da Silva Pereira" userId="d053a18c-3a5e-49ae-9209-bc069dc04a38" providerId="ADAL" clId="{FF457863-3A33-42B4-95AB-6A8CD06BFCED}" dt="2024-02-26T15:37:37.826" v="154"/>
          <ac:graphicFrameMkLst>
            <pc:docMk/>
            <pc:sldMk cId="1943325906" sldId="273"/>
            <ac:graphicFrameMk id="5" creationId="{2AF16FFD-D901-C082-13EC-E4365AF0A034}"/>
          </ac:graphicFrameMkLst>
        </pc:graphicFrameChg>
      </pc:sldChg>
      <pc:sldChg chg="addSp delSp modSp mod">
        <pc:chgData name="Eduardo da Silva Pereira" userId="d053a18c-3a5e-49ae-9209-bc069dc04a38" providerId="ADAL" clId="{FF457863-3A33-42B4-95AB-6A8CD06BFCED}" dt="2024-02-26T18:53:37.129" v="201" actId="14734"/>
        <pc:sldMkLst>
          <pc:docMk/>
          <pc:sldMk cId="559596233" sldId="276"/>
        </pc:sldMkLst>
        <pc:spChg chg="del mod">
          <ac:chgData name="Eduardo da Silva Pereira" userId="d053a18c-3a5e-49ae-9209-bc069dc04a38" providerId="ADAL" clId="{FF457863-3A33-42B4-95AB-6A8CD06BFCED}" dt="2024-02-26T15:30:08.091" v="2" actId="478"/>
          <ac:spMkLst>
            <pc:docMk/>
            <pc:sldMk cId="559596233" sldId="276"/>
            <ac:spMk id="4" creationId="{5238AD42-E429-5EB8-DF18-74BE9BFA7C3D}"/>
          </ac:spMkLst>
        </pc:spChg>
        <pc:spChg chg="del mod">
          <ac:chgData name="Eduardo da Silva Pereira" userId="d053a18c-3a5e-49ae-9209-bc069dc04a38" providerId="ADAL" clId="{FF457863-3A33-42B4-95AB-6A8CD06BFCED}" dt="2024-02-26T15:30:29.499" v="7" actId="478"/>
          <ac:spMkLst>
            <pc:docMk/>
            <pc:sldMk cId="559596233" sldId="276"/>
            <ac:spMk id="8" creationId="{3F9F7ABD-F1FC-BFEF-86D8-249D076A0A15}"/>
          </ac:spMkLst>
        </pc:spChg>
        <pc:graphicFrameChg chg="add mod modGraphic">
          <ac:chgData name="Eduardo da Silva Pereira" userId="d053a18c-3a5e-49ae-9209-bc069dc04a38" providerId="ADAL" clId="{FF457863-3A33-42B4-95AB-6A8CD06BFCED}" dt="2024-02-26T18:53:37.129" v="201" actId="14734"/>
          <ac:graphicFrameMkLst>
            <pc:docMk/>
            <pc:sldMk cId="559596233" sldId="276"/>
            <ac:graphicFrameMk id="2" creationId="{6692110D-F316-2632-0AE9-AD6A12474B0C}"/>
          </ac:graphicFrameMkLst>
        </pc:graphicFrameChg>
        <pc:graphicFrameChg chg="del">
          <ac:chgData name="Eduardo da Silva Pereira" userId="d053a18c-3a5e-49ae-9209-bc069dc04a38" providerId="ADAL" clId="{FF457863-3A33-42B4-95AB-6A8CD06BFCED}" dt="2024-02-26T15:22:16.952" v="0" actId="478"/>
          <ac:graphicFrameMkLst>
            <pc:docMk/>
            <pc:sldMk cId="559596233" sldId="276"/>
            <ac:graphicFrameMk id="5" creationId="{81511CDE-04DE-A2F5-235D-29F2DDEF6AAD}"/>
          </ac:graphicFrameMkLst>
        </pc:graphicFrameChg>
        <pc:cxnChg chg="mod">
          <ac:chgData name="Eduardo da Silva Pereira" userId="d053a18c-3a5e-49ae-9209-bc069dc04a38" providerId="ADAL" clId="{FF457863-3A33-42B4-95AB-6A8CD06BFCED}" dt="2024-02-26T18:38:29.277" v="175" actId="1076"/>
          <ac:cxnSpMkLst>
            <pc:docMk/>
            <pc:sldMk cId="559596233" sldId="276"/>
            <ac:cxnSpMk id="12" creationId="{36CD089A-698E-D40A-854F-A28012CF2BE7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BA70365-63E0-4ED9-BD36-C3C165A957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25A601-0A20-F8A9-57B5-15A1467AEA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B29A-A656-4DF8-9A5F-6180FB91A800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967FE7-F7A3-DDE7-EB62-500B5792F4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3FA4EAB-932E-DE63-4B34-F02EDE3737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65546-8539-4343-842B-ABBD7B3A407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4381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1D821AAD-0C9F-3266-3C1C-97B0E63FB91B}"/>
              </a:ext>
            </a:extLst>
          </p:cNvPr>
          <p:cNvSpPr/>
          <p:nvPr userDrawn="1"/>
        </p:nvSpPr>
        <p:spPr>
          <a:xfrm>
            <a:off x="140678" y="5984997"/>
            <a:ext cx="1063869" cy="74270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26/02/2024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9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CA03EB3-9FBC-4E94-B2A2-D700A54AFA22}"/>
              </a:ext>
            </a:extLst>
          </p:cNvPr>
          <p:cNvSpPr txBox="1"/>
          <p:nvPr/>
        </p:nvSpPr>
        <p:spPr>
          <a:xfrm>
            <a:off x="2654875" y="1545136"/>
            <a:ext cx="1035492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17255F0-48E1-43D6-9FE6-088D1A975946}"/>
              </a:ext>
            </a:extLst>
          </p:cNvPr>
          <p:cNvSpPr txBox="1"/>
          <p:nvPr/>
        </p:nvSpPr>
        <p:spPr>
          <a:xfrm>
            <a:off x="1348531" y="1553087"/>
            <a:ext cx="8374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Teto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Taxa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de juros empréstimo  consignado RGPS/INSS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2AD6B8F-9D49-408A-BA0B-C677C0A632C6}"/>
              </a:ext>
            </a:extLst>
          </p:cNvPr>
          <p:cNvSpPr txBox="1"/>
          <p:nvPr/>
        </p:nvSpPr>
        <p:spPr>
          <a:xfrm>
            <a:off x="1348531" y="3362287"/>
            <a:ext cx="826525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sz="2300" b="1" dirty="0">
                <a:solidFill>
                  <a:srgbClr val="005DB8"/>
                </a:solidFill>
                <a:latin typeface="Calibri corpo"/>
              </a:rPr>
              <a:t>SECRETARIA DO REGIME GERAL DE PREVIDÊNCIA SOCIAL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CB2B9E6-0026-40F5-8266-BE4DD58D2936}"/>
              </a:ext>
            </a:extLst>
          </p:cNvPr>
          <p:cNvSpPr txBox="1"/>
          <p:nvPr/>
        </p:nvSpPr>
        <p:spPr>
          <a:xfrm>
            <a:off x="1436615" y="4935581"/>
            <a:ext cx="6396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b="1" dirty="0">
                <a:solidFill>
                  <a:srgbClr val="005DB8"/>
                </a:solidFill>
                <a:latin typeface="Calibri corpo"/>
              </a:rPr>
              <a:t>Fevereiro de 2024</a:t>
            </a:r>
          </a:p>
        </p:txBody>
      </p:sp>
    </p:spTree>
    <p:extLst>
      <p:ext uri="{BB962C8B-B14F-4D97-AF65-F5344CB8AC3E}">
        <p14:creationId xmlns:p14="http://schemas.microsoft.com/office/powerpoint/2010/main" val="128384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851260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78866" y="265702"/>
            <a:ext cx="9921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Evolução da taxa de juros do consignado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692110D-F316-2632-0AE9-AD6A12474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323733"/>
              </p:ext>
            </p:extLst>
          </p:nvPr>
        </p:nvGraphicFramePr>
        <p:xfrm>
          <a:off x="2104008" y="856920"/>
          <a:ext cx="7923361" cy="5857616"/>
        </p:xfrm>
        <a:graphic>
          <a:graphicData uri="http://schemas.openxmlformats.org/drawingml/2006/table">
            <a:tbl>
              <a:tblPr/>
              <a:tblGrid>
                <a:gridCol w="2414726">
                  <a:extLst>
                    <a:ext uri="{9D8B030D-6E8A-4147-A177-3AD203B41FA5}">
                      <a16:colId xmlns:a16="http://schemas.microsoft.com/office/drawing/2014/main" val="36231699"/>
                    </a:ext>
                  </a:extLst>
                </a:gridCol>
                <a:gridCol w="1197260">
                  <a:extLst>
                    <a:ext uri="{9D8B030D-6E8A-4147-A177-3AD203B41FA5}">
                      <a16:colId xmlns:a16="http://schemas.microsoft.com/office/drawing/2014/main" val="2821485127"/>
                    </a:ext>
                  </a:extLst>
                </a:gridCol>
                <a:gridCol w="1587433">
                  <a:extLst>
                    <a:ext uri="{9D8B030D-6E8A-4147-A177-3AD203B41FA5}">
                      <a16:colId xmlns:a16="http://schemas.microsoft.com/office/drawing/2014/main" val="2066096169"/>
                    </a:ext>
                  </a:extLst>
                </a:gridCol>
                <a:gridCol w="1361971">
                  <a:extLst>
                    <a:ext uri="{9D8B030D-6E8A-4147-A177-3AD203B41FA5}">
                      <a16:colId xmlns:a16="http://schemas.microsoft.com/office/drawing/2014/main" val="2749031280"/>
                    </a:ext>
                  </a:extLst>
                </a:gridCol>
                <a:gridCol w="1361971">
                  <a:extLst>
                    <a:ext uri="{9D8B030D-6E8A-4147-A177-3AD203B41FA5}">
                      <a16:colId xmlns:a16="http://schemas.microsoft.com/office/drawing/2014/main" val="924002343"/>
                    </a:ext>
                  </a:extLst>
                </a:gridCol>
              </a:tblGrid>
              <a:tr h="22014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Resoluções do CNPS que alteraram o teto da taxa de juros de empréstimos consignados</a:t>
                      </a:r>
                    </a:p>
                  </a:txBody>
                  <a:tcPr marL="8384" marR="8384" marT="83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79573"/>
                  </a:ext>
                </a:extLst>
              </a:tr>
              <a:tr h="102536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Resolução CNPS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Teto do empréstimo consignado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Teto do cartão de crédito e a partir de 12/2021 do cartão consignado de benefício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Meta da SELIC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IPCA acumulado  de 12 meses (*)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27318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1.278, de 31/05/2006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2,90%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2,90%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15,25%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4,23%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89698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1.281, de 26/07/2006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2, 86%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2, 86%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14,75%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3,97%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8707570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1.282, de 24/10/2006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2,78%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2,78%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3,26%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559601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1.285, de 28/02/2007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2, 72%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2, 72%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13,00%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3,02%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7939282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1.287, de 27/06/2007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2, 64%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2, 64%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12,00%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3,69%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5201205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1.295, de 05/03/2008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2,50%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3,50%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4,73%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394303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1.312, de 30/10/2009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2,34%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3,36%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8,75%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4,17%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510900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1.320, de 22/05/2012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8,50%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4,99%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1121084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1.328, de 29/10/2015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2,34%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3,36%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14,25%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9,93%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065027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1.330, de 30/03/2017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4,57%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3916482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1.333, de 28/09/2017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2,08%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8,25%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2,54%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098447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1.338, de 17/03/2020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3,30%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8672390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1.345, de 06/12/2021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7,75%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10,06%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205477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1.350, de 13/03/2023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1,70%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2,62%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092680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1.351, de 28/03/2023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1830777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1.356, de 17/08/2023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4,61%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616982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1.359, de 11/10/2023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2,73%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4,82%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812373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1.360, de 04/12/2023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2,67%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4,62%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7012458"/>
                  </a:ext>
                </a:extLst>
              </a:tr>
              <a:tr h="2201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nº 1.361, de 11/01/2024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1,76%</a:t>
                      </a:r>
                    </a:p>
                  </a:txBody>
                  <a:tcPr marL="8384" marR="8384" marT="83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2,67%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11,75%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4,51%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3174970"/>
                  </a:ext>
                </a:extLst>
              </a:tr>
              <a:tr h="42928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(*) https://www.ibge.gov.br/estatisticas/economicas/precos-e-custos/9256-indice-nacional-de-precos-</a:t>
                      </a:r>
                      <a:b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3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ao-consumidor-amplo.html?=&amp;t=downloads</a:t>
                      </a:r>
                    </a:p>
                  </a:txBody>
                  <a:tcPr marL="8384" marR="8384" marT="838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506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59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87412" y="490885"/>
            <a:ext cx="9921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Proposta de Teto para Empréstimos Consignados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F17D0E6-C9E9-2EEC-D527-29516A7C0E6F}"/>
              </a:ext>
            </a:extLst>
          </p:cNvPr>
          <p:cNvSpPr txBox="1"/>
          <p:nvPr/>
        </p:nvSpPr>
        <p:spPr>
          <a:xfrm>
            <a:off x="479394" y="1500334"/>
            <a:ext cx="11239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400">
                <a:ln w="0"/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Evolução da taxa de juros do Crédito Consignado e proposta de nova taxa a partir de fevereiro de 2024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3FAD7663-0C5F-F4D8-4948-5BCA89AD6B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954549"/>
              </p:ext>
            </p:extLst>
          </p:nvPr>
        </p:nvGraphicFramePr>
        <p:xfrm>
          <a:off x="1731143" y="2331331"/>
          <a:ext cx="8771137" cy="4202631"/>
        </p:xfrm>
        <a:graphic>
          <a:graphicData uri="http://schemas.openxmlformats.org/drawingml/2006/table">
            <a:tbl>
              <a:tblPr/>
              <a:tblGrid>
                <a:gridCol w="1036738">
                  <a:extLst>
                    <a:ext uri="{9D8B030D-6E8A-4147-A177-3AD203B41FA5}">
                      <a16:colId xmlns:a16="http://schemas.microsoft.com/office/drawing/2014/main" val="1660246232"/>
                    </a:ext>
                  </a:extLst>
                </a:gridCol>
                <a:gridCol w="1530423">
                  <a:extLst>
                    <a:ext uri="{9D8B030D-6E8A-4147-A177-3AD203B41FA5}">
                      <a16:colId xmlns:a16="http://schemas.microsoft.com/office/drawing/2014/main" val="919562901"/>
                    </a:ext>
                  </a:extLst>
                </a:gridCol>
                <a:gridCol w="1283581">
                  <a:extLst>
                    <a:ext uri="{9D8B030D-6E8A-4147-A177-3AD203B41FA5}">
                      <a16:colId xmlns:a16="http://schemas.microsoft.com/office/drawing/2014/main" val="3848496726"/>
                    </a:ext>
                  </a:extLst>
                </a:gridCol>
                <a:gridCol w="1645617">
                  <a:extLst>
                    <a:ext uri="{9D8B030D-6E8A-4147-A177-3AD203B41FA5}">
                      <a16:colId xmlns:a16="http://schemas.microsoft.com/office/drawing/2014/main" val="1830897418"/>
                    </a:ext>
                  </a:extLst>
                </a:gridCol>
                <a:gridCol w="1563336">
                  <a:extLst>
                    <a:ext uri="{9D8B030D-6E8A-4147-A177-3AD203B41FA5}">
                      <a16:colId xmlns:a16="http://schemas.microsoft.com/office/drawing/2014/main" val="524888029"/>
                    </a:ext>
                  </a:extLst>
                </a:gridCol>
                <a:gridCol w="1711442">
                  <a:extLst>
                    <a:ext uri="{9D8B030D-6E8A-4147-A177-3AD203B41FA5}">
                      <a16:colId xmlns:a16="http://schemas.microsoft.com/office/drawing/2014/main" val="979264301"/>
                    </a:ext>
                  </a:extLst>
                </a:gridCol>
              </a:tblGrid>
              <a:tr h="16810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Selic anterior 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Selic nova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anterior 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nova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nova (%</a:t>
                      </a:r>
                      <a:r>
                        <a:rPr lang="pt-BR" sz="18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am</a:t>
                      </a: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8287036"/>
                  </a:ext>
                </a:extLst>
              </a:tr>
              <a:tr h="4202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ago/23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26,38%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25,42%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74381"/>
                  </a:ext>
                </a:extLst>
              </a:tr>
              <a:tr h="4202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out/23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25,49%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24,53%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5265109"/>
                  </a:ext>
                </a:extLst>
              </a:tr>
              <a:tr h="4202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dez/23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24,46%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23,94%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366014"/>
                  </a:ext>
                </a:extLst>
              </a:tr>
              <a:tr h="4202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jan/24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23,87%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2584068"/>
                  </a:ext>
                </a:extLst>
              </a:tr>
              <a:tr h="420263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/24*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11,25%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23,29%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22,71%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5960896"/>
                  </a:ext>
                </a:extLst>
              </a:tr>
              <a:tr h="420263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* a definir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1833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426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78866" y="265702"/>
            <a:ext cx="99213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Proposta de Teto para Cartões de Crédito e Cartão Benefício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AF16FFD-D901-C082-13EC-E4365AF0A0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557145"/>
              </p:ext>
            </p:extLst>
          </p:nvPr>
        </p:nvGraphicFramePr>
        <p:xfrm>
          <a:off x="1296140" y="1025392"/>
          <a:ext cx="8783407" cy="5566911"/>
        </p:xfrm>
        <a:graphic>
          <a:graphicData uri="http://schemas.openxmlformats.org/drawingml/2006/table">
            <a:tbl>
              <a:tblPr/>
              <a:tblGrid>
                <a:gridCol w="1018145">
                  <a:extLst>
                    <a:ext uri="{9D8B030D-6E8A-4147-A177-3AD203B41FA5}">
                      <a16:colId xmlns:a16="http://schemas.microsoft.com/office/drawing/2014/main" val="3066568959"/>
                    </a:ext>
                  </a:extLst>
                </a:gridCol>
                <a:gridCol w="1296743">
                  <a:extLst>
                    <a:ext uri="{9D8B030D-6E8A-4147-A177-3AD203B41FA5}">
                      <a16:colId xmlns:a16="http://schemas.microsoft.com/office/drawing/2014/main" val="2609568435"/>
                    </a:ext>
                  </a:extLst>
                </a:gridCol>
                <a:gridCol w="1929919">
                  <a:extLst>
                    <a:ext uri="{9D8B030D-6E8A-4147-A177-3AD203B41FA5}">
                      <a16:colId xmlns:a16="http://schemas.microsoft.com/office/drawing/2014/main" val="202328246"/>
                    </a:ext>
                  </a:extLst>
                </a:gridCol>
                <a:gridCol w="1317005">
                  <a:extLst>
                    <a:ext uri="{9D8B030D-6E8A-4147-A177-3AD203B41FA5}">
                      <a16:colId xmlns:a16="http://schemas.microsoft.com/office/drawing/2014/main" val="912570888"/>
                    </a:ext>
                  </a:extLst>
                </a:gridCol>
                <a:gridCol w="2249038">
                  <a:extLst>
                    <a:ext uri="{9D8B030D-6E8A-4147-A177-3AD203B41FA5}">
                      <a16:colId xmlns:a16="http://schemas.microsoft.com/office/drawing/2014/main" val="1569163512"/>
                    </a:ext>
                  </a:extLst>
                </a:gridCol>
                <a:gridCol w="972557">
                  <a:extLst>
                    <a:ext uri="{9D8B030D-6E8A-4147-A177-3AD203B41FA5}">
                      <a16:colId xmlns:a16="http://schemas.microsoft.com/office/drawing/2014/main" val="2308219933"/>
                    </a:ext>
                  </a:extLst>
                </a:gridCol>
              </a:tblGrid>
              <a:tr h="139172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empréstimo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cartão de crédito - 0,92% adicional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(B)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Razão B/A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(C 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Mantendo razão B/A observada em </a:t>
                      </a:r>
                      <a:r>
                        <a:rPr lang="pt-BR" sz="18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  <a:b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(E 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(E-A)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904567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fev/23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525980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mar/23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60704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abr/23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168325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mai/23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466202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jun/23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3688818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jul/23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906363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ago/23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82105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out/23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602621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dez/23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018712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jan/24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562593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/24*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1,72%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1,53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2,55%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8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0,83%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253913"/>
                  </a:ext>
                </a:extLst>
              </a:tr>
              <a:tr h="347932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* a definir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800" b="0" i="0" u="none" strike="noStrike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8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062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32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2819435" y="5202306"/>
            <a:ext cx="5538351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Secretaria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Departamento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</a:t>
            </a:r>
            <a:r>
              <a:rPr lang="pt-BR" sz="1600" dirty="0" err="1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BLoco</a:t>
            </a:r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F, Sala 723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2021-5342/5751 / Brasília - DF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780" y="3211774"/>
            <a:ext cx="3620440" cy="4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dc9edf2-5d17-43b4-a6e5-fdec2551ea09" xsi:nil="true"/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BD935D8-6D9E-4C6E-BE78-FBBF674E64E0}"/>
</file>

<file path=customXml/itemProps2.xml><?xml version="1.0" encoding="utf-8"?>
<ds:datastoreItem xmlns:ds="http://schemas.openxmlformats.org/officeDocument/2006/customXml" ds:itemID="{B95732C6-F1B3-4AA3-8783-8EED8852BBCA}"/>
</file>

<file path=customXml/itemProps3.xml><?xml version="1.0" encoding="utf-8"?>
<ds:datastoreItem xmlns:ds="http://schemas.openxmlformats.org/officeDocument/2006/customXml" ds:itemID="{7C4A2BAF-3929-4008-872A-8E5694C6B3CA}"/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688</Words>
  <Application>Microsoft Office PowerPoint</Application>
  <PresentationFormat>Widescreen</PresentationFormat>
  <Paragraphs>214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corpo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LUCAS RAMOS</dc:creator>
  <cp:lastModifiedBy>Eduardo da Silva Pereira</cp:lastModifiedBy>
  <cp:revision>27</cp:revision>
  <dcterms:created xsi:type="dcterms:W3CDTF">2021-03-18T21:25:09Z</dcterms:created>
  <dcterms:modified xsi:type="dcterms:W3CDTF">2024-02-26T18:53:40Z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Order">
    <vt:r8>19747900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